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FEF74-E7B0-4E47-AA51-43E7732FB42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CFCD-B502-4E29-9AFA-C811013F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CFCD-B502-4E29-9AFA-C811013FA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D5A0-4F63-4C57-9942-0AAC1C9F417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5A39-803F-4F85-970A-08318A0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1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Eastern Region </a:t>
            </a:r>
            <a:r>
              <a:rPr lang="en-US" dirty="0" err="1" smtClean="0"/>
              <a:t>Tamias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Keeping good records and balancing the checkbook is essential for the  region to operate in a smooth, cohesive, financial manner.</a:t>
            </a:r>
            <a:endParaRPr lang="en-US" sz="2400" b="1" dirty="0"/>
          </a:p>
        </p:txBody>
      </p:sp>
      <p:pic>
        <p:nvPicPr>
          <p:cNvPr id="1026" name="Picture 2" descr="C:\Users\Welcome\AppData\Local\Microsoft\Windows\Temporary Internet Files\Content.IE5\MNKU9T4G\money-clipart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367284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533400"/>
            <a:ext cx="77724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PRO FORMA</a:t>
            </a:r>
            <a:endParaRPr lang="en-US" dirty="0"/>
          </a:p>
          <a:p>
            <a:pPr algn="ctr"/>
            <a:r>
              <a:rPr lang="en-US" b="1" dirty="0"/>
              <a:t>NATIONAL SORORITY OF PHI DELTA KAPPA, INC. – Eastern Region</a:t>
            </a:r>
            <a:endParaRPr lang="en-US" dirty="0"/>
          </a:p>
          <a:p>
            <a:pPr algn="ctr"/>
            <a:r>
              <a:rPr lang="en-US" b="1" dirty="0"/>
              <a:t>STATEMENT OF NET ASSETS RESULTING FROM CASH TRANSACTIONS</a:t>
            </a:r>
            <a:endParaRPr lang="en-US" dirty="0"/>
          </a:p>
          <a:p>
            <a:pPr algn="ctr"/>
            <a:r>
              <a:rPr lang="en-US" b="1" dirty="0"/>
              <a:t>Operations  Account</a:t>
            </a:r>
            <a:endParaRPr lang="en-US" dirty="0"/>
          </a:p>
          <a:p>
            <a:pPr algn="ctr"/>
            <a:r>
              <a:rPr lang="en-US" b="1" u="sng" dirty="0"/>
              <a:t>11/15/15</a:t>
            </a:r>
            <a:endParaRPr lang="en-US" dirty="0"/>
          </a:p>
          <a:p>
            <a:pPr algn="ctr"/>
            <a:r>
              <a:rPr lang="en-US" b="1" dirty="0"/>
              <a:t>DATE</a:t>
            </a:r>
            <a:endParaRPr lang="en-US" dirty="0"/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b="1" u="sng" dirty="0"/>
              <a:t>NET </a:t>
            </a:r>
            <a:r>
              <a:rPr lang="en-US" b="1" u="sng" dirty="0" smtClean="0"/>
              <a:t>ASSETS</a:t>
            </a:r>
          </a:p>
          <a:p>
            <a:r>
              <a:rPr lang="en-US" b="1" dirty="0"/>
              <a:t>Cash in Bank-Checking					</a:t>
            </a:r>
            <a:r>
              <a:rPr lang="en-US" b="1" dirty="0" smtClean="0"/>
              <a:t>$ </a:t>
            </a:r>
            <a:r>
              <a:rPr lang="en-US" b="1" dirty="0"/>
              <a:t>52479.08</a:t>
            </a:r>
            <a:endParaRPr lang="en-US" dirty="0"/>
          </a:p>
          <a:p>
            <a:r>
              <a:rPr lang="en-US" b="1" dirty="0"/>
              <a:t>Cash in Bank-Savings							   </a:t>
            </a:r>
            <a:endParaRPr lang="en-US" dirty="0"/>
          </a:p>
          <a:p>
            <a:r>
              <a:rPr lang="en-US" b="1" dirty="0"/>
              <a:t>Marketable Securities (U.S. Bonds, etc.)</a:t>
            </a:r>
            <a:endParaRPr lang="en-US" dirty="0"/>
          </a:p>
          <a:p>
            <a:r>
              <a:rPr lang="en-US" b="1" dirty="0"/>
              <a:t>Outstanding check for this period				</a:t>
            </a:r>
            <a:r>
              <a:rPr lang="en-US" b="1" dirty="0" smtClean="0"/>
              <a:t>$   </a:t>
            </a:r>
            <a:r>
              <a:rPr lang="en-US" b="1" dirty="0"/>
              <a:t>164.46					  </a:t>
            </a:r>
            <a:r>
              <a:rPr lang="en-US" b="1" u="sng" dirty="0"/>
              <a:t> </a:t>
            </a:r>
            <a:endParaRPr lang="en-US" dirty="0"/>
          </a:p>
          <a:p>
            <a:r>
              <a:rPr lang="en-US" b="1" dirty="0"/>
              <a:t>Net Assets						</a:t>
            </a:r>
            <a:r>
              <a:rPr lang="en-US" b="1" dirty="0" smtClean="0"/>
              <a:t>$ </a:t>
            </a:r>
            <a:r>
              <a:rPr lang="en-US" b="1" dirty="0"/>
              <a:t>52314.62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5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3352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u="sng" dirty="0"/>
              <a:t>REPRESENTED BY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r>
              <a:rPr lang="en-US" sz="1800" b="1" dirty="0"/>
              <a:t>EXCESS OF CASH RECEIPTS OVER disbursements: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Balance-Beginning </a:t>
            </a:r>
            <a:r>
              <a:rPr lang="en-US" sz="1800" b="1" u="sng" dirty="0"/>
              <a:t>7/1/2014		</a:t>
            </a:r>
            <a:r>
              <a:rPr lang="en-US" sz="1800" b="1" dirty="0"/>
              <a:t>			</a:t>
            </a:r>
            <a:r>
              <a:rPr lang="en-US" sz="1800" b="1" dirty="0" smtClean="0"/>
              <a:t>$</a:t>
            </a:r>
            <a:r>
              <a:rPr lang="en-US" sz="1800" b="1" u="sng" dirty="0" smtClean="0"/>
              <a:t> </a:t>
            </a:r>
            <a:r>
              <a:rPr lang="en-US" sz="1800" b="1" u="sng" dirty="0"/>
              <a:t>20296.61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			 Date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Excess </a:t>
            </a:r>
            <a:r>
              <a:rPr lang="en-US" sz="1800" b="1" dirty="0"/>
              <a:t>of Cash receipts over disbursements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For the period </a:t>
            </a:r>
            <a:r>
              <a:rPr lang="en-US" sz="1800" b="1" u="sng" dirty="0"/>
              <a:t>7/1/2014</a:t>
            </a:r>
            <a:r>
              <a:rPr lang="en-US" sz="1800" b="1" dirty="0"/>
              <a:t>  to  </a:t>
            </a:r>
            <a:r>
              <a:rPr lang="en-US" sz="1800" b="1" u="sng" dirty="0"/>
              <a:t>6/30/2015	</a:t>
            </a:r>
            <a:r>
              <a:rPr lang="en-US" sz="1800" b="1" dirty="0"/>
              <a:t>		         	</a:t>
            </a:r>
            <a:r>
              <a:rPr lang="en-US" sz="1800" b="1" u="sng" dirty="0" smtClean="0"/>
              <a:t>$</a:t>
            </a:r>
            <a:r>
              <a:rPr lang="en-US" sz="1800" b="1" dirty="0"/>
              <a:t>32081.16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Balance-Ending</a:t>
            </a:r>
            <a:r>
              <a:rPr lang="en-US" sz="1800" b="1" u="sng" dirty="0"/>
              <a:t>          6/30/2015    	</a:t>
            </a:r>
            <a:r>
              <a:rPr lang="en-US" sz="1800" b="1" dirty="0"/>
              <a:t>			</a:t>
            </a:r>
            <a:r>
              <a:rPr lang="en-US" sz="1800" b="1" dirty="0" smtClean="0"/>
              <a:t>$</a:t>
            </a:r>
            <a:r>
              <a:rPr lang="en-US" sz="1800" b="1" u="sng" dirty="0" smtClean="0"/>
              <a:t> </a:t>
            </a:r>
            <a:r>
              <a:rPr lang="en-US" sz="1800" b="1" u="sng" dirty="0"/>
              <a:t>52314.62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			 Date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036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3400" y="-2081447"/>
            <a:ext cx="9391849" cy="95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tique Olive Compact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tique Olive Compact" charset="0"/>
                <a:ea typeface="Times New Roman" pitchFamily="18" charset="0"/>
                <a:cs typeface="Times New Roman" pitchFamily="18" charset="0"/>
              </a:rPr>
            </a:br>
            <a:r>
              <a:rPr lang="en-US" altLang="en-US" sz="1400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US" altLang="en-US" sz="1400" b="1" dirty="0" smtClean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PRO 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FORMA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NATIONAL SORORITY OF PHI DELTA KAPPA, INC.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STATEMENT OF CASH RECEIPTS, DISBURSEMENTS AND CASH BALANCE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Year Ended 6/30/2015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RECEIPTS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PER CAPITA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                                             	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68,850.00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YOUTH GROUP 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ASSESSMENT                      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  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4,990.00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CHAPTER TAX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		 	  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3,200.00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DONATION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		 	  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1,060.00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FUNDRAISER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		     	     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595.00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EASTERN REGION DIRECTOR GIFT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  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2,800.00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DIRECTORY SALES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   			       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80.00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CONCLAVE SUITE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		  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1,300.00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MARSHALL FINE/CONF. PENALTY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          $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3.00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lang="en-US" altLang="en-US" b="1" dirty="0" smtClean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TOTAL</a:t>
            </a:r>
            <a:r>
              <a:rPr lang="en-US" altLang="en-US" b="1" dirty="0">
                <a:latin typeface="Antique Olive Compact" charset="0"/>
                <a:ea typeface="Times New Roman" pitchFamily="18" charset="0"/>
                <a:cs typeface="Times New Roman" pitchFamily="18" charset="0"/>
              </a:rPr>
              <a:t>	 $82878.00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Antique Olive Compact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tique Olive Compact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ntique Olive Compact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tique Olive Compact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ntique Olive Compact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tique Olive Compact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tique Olive Compact" charset="0"/>
                <a:ea typeface="Times New Roman" pitchFamily="18" charset="0"/>
                <a:cs typeface="Times New Roman" pitchFamily="18" charset="0"/>
              </a:rPr>
              <a:t>						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6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678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DISBURSEMENTS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ADS		</a:t>
            </a:r>
            <a:r>
              <a:rPr lang="en-US" dirty="0" smtClean="0"/>
              <a:t>			$</a:t>
            </a:r>
            <a:r>
              <a:rPr lang="en-US" dirty="0"/>
              <a:t>835.00</a:t>
            </a:r>
          </a:p>
          <a:p>
            <a:r>
              <a:rPr lang="en-US" dirty="0"/>
              <a:t>YOUTH CONFERENCE		</a:t>
            </a:r>
          </a:p>
          <a:p>
            <a:r>
              <a:rPr lang="en-US" dirty="0"/>
              <a:t>TRAVEL		</a:t>
            </a:r>
            <a:r>
              <a:rPr lang="en-US" dirty="0" smtClean="0"/>
              <a:t>			$</a:t>
            </a:r>
            <a:r>
              <a:rPr lang="en-US" dirty="0"/>
              <a:t>414.36 </a:t>
            </a:r>
          </a:p>
          <a:p>
            <a:r>
              <a:rPr lang="en-US" dirty="0"/>
              <a:t>CHAPTER TAX		</a:t>
            </a:r>
            <a:r>
              <a:rPr lang="en-US" dirty="0" smtClean="0"/>
              <a:t>	             $</a:t>
            </a:r>
            <a:r>
              <a:rPr lang="en-US" dirty="0"/>
              <a:t>2,800.00 </a:t>
            </a:r>
          </a:p>
          <a:p>
            <a:r>
              <a:rPr lang="en-US" dirty="0"/>
              <a:t>EASTERN REGION CONFERENCE		</a:t>
            </a:r>
          </a:p>
          <a:p>
            <a:r>
              <a:rPr lang="en-US" dirty="0"/>
              <a:t>TRAVEL		</a:t>
            </a:r>
            <a:r>
              <a:rPr lang="en-US" dirty="0" smtClean="0"/>
              <a:t>		            $</a:t>
            </a:r>
            <a:r>
              <a:rPr lang="en-US" dirty="0"/>
              <a:t>2,446.70 </a:t>
            </a:r>
          </a:p>
          <a:p>
            <a:r>
              <a:rPr lang="en-US" dirty="0"/>
              <a:t>LODGING		</a:t>
            </a:r>
            <a:r>
              <a:rPr lang="en-US" dirty="0" smtClean="0"/>
              <a:t>		            $</a:t>
            </a:r>
            <a:r>
              <a:rPr lang="en-US" dirty="0"/>
              <a:t>1,973.48 </a:t>
            </a:r>
          </a:p>
          <a:p>
            <a:r>
              <a:rPr lang="en-US" dirty="0"/>
              <a:t>REFUNDS		</a:t>
            </a:r>
            <a:r>
              <a:rPr lang="en-US" dirty="0" smtClean="0"/>
              <a:t>		              $</a:t>
            </a:r>
            <a:r>
              <a:rPr lang="en-US" dirty="0"/>
              <a:t>250.00 </a:t>
            </a:r>
          </a:p>
          <a:p>
            <a:r>
              <a:rPr lang="en-US" dirty="0"/>
              <a:t>SCHOLARSHIPS/AWARDS		 </a:t>
            </a:r>
            <a:r>
              <a:rPr lang="en-US" dirty="0" smtClean="0"/>
              <a:t>          $</a:t>
            </a:r>
            <a:r>
              <a:rPr lang="en-US" dirty="0"/>
              <a:t>3,525.00 </a:t>
            </a:r>
          </a:p>
          <a:p>
            <a:r>
              <a:rPr lang="en-US" dirty="0"/>
              <a:t>POSTAGE		</a:t>
            </a:r>
            <a:r>
              <a:rPr lang="en-US" dirty="0" smtClean="0"/>
              <a:t>                                                 $</a:t>
            </a:r>
            <a:r>
              <a:rPr lang="en-US" dirty="0"/>
              <a:t>302.21 </a:t>
            </a:r>
          </a:p>
          <a:p>
            <a:r>
              <a:rPr lang="en-US" dirty="0"/>
              <a:t>PRINTING 		</a:t>
            </a:r>
            <a:r>
              <a:rPr lang="en-US" dirty="0" smtClean="0"/>
              <a:t>                            $</a:t>
            </a:r>
            <a:r>
              <a:rPr lang="en-US" dirty="0"/>
              <a:t>4,720.96 </a:t>
            </a:r>
          </a:p>
          <a:p>
            <a:r>
              <a:rPr lang="en-US" dirty="0"/>
              <a:t>SUPPLIES		</a:t>
            </a:r>
            <a:r>
              <a:rPr lang="en-US" dirty="0" smtClean="0"/>
              <a:t>                                             $</a:t>
            </a:r>
            <a:r>
              <a:rPr lang="en-US" dirty="0"/>
              <a:t>3,262.82 </a:t>
            </a:r>
          </a:p>
          <a:p>
            <a:r>
              <a:rPr lang="en-US" dirty="0"/>
              <a:t>AMENITIES		</a:t>
            </a:r>
            <a:r>
              <a:rPr lang="en-US" dirty="0" smtClean="0"/>
              <a:t>                           $</a:t>
            </a:r>
            <a:r>
              <a:rPr lang="en-US" dirty="0"/>
              <a:t>1,328.09 </a:t>
            </a:r>
          </a:p>
          <a:p>
            <a:r>
              <a:rPr lang="en-US" dirty="0"/>
              <a:t>EXECUTIVE BOARD PLANNING MTG.	</a:t>
            </a:r>
          </a:p>
        </p:txBody>
      </p:sp>
    </p:spTree>
    <p:extLst>
      <p:ext uri="{BB962C8B-B14F-4D97-AF65-F5344CB8AC3E}">
        <p14:creationId xmlns:p14="http://schemas.microsoft.com/office/powerpoint/2010/main" val="195346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28343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  <a:p>
            <a:r>
              <a:rPr lang="en-US" dirty="0"/>
              <a:t>Travel		</a:t>
            </a:r>
            <a:r>
              <a:rPr lang="en-US" dirty="0" smtClean="0"/>
              <a:t>			$</a:t>
            </a:r>
            <a:r>
              <a:rPr lang="en-US" dirty="0"/>
              <a:t>1,574.84 </a:t>
            </a:r>
          </a:p>
          <a:p>
            <a:r>
              <a:rPr lang="en-US" dirty="0"/>
              <a:t>Lodging		</a:t>
            </a:r>
            <a:r>
              <a:rPr lang="en-US" dirty="0" smtClean="0"/>
              <a:t>			$</a:t>
            </a:r>
            <a:r>
              <a:rPr lang="en-US" dirty="0"/>
              <a:t>2,708.92 </a:t>
            </a:r>
          </a:p>
          <a:p>
            <a:r>
              <a:rPr lang="en-US" dirty="0" err="1"/>
              <a:t>F&amp;Bev</a:t>
            </a:r>
            <a:r>
              <a:rPr lang="en-US" dirty="0"/>
              <a:t>		</a:t>
            </a:r>
            <a:r>
              <a:rPr lang="en-US" dirty="0" smtClean="0"/>
              <a:t>			     $</a:t>
            </a:r>
            <a:r>
              <a:rPr lang="en-US" dirty="0"/>
              <a:t>78.06 </a:t>
            </a:r>
          </a:p>
          <a:p>
            <a:r>
              <a:rPr lang="en-US" dirty="0"/>
              <a:t>Tax preparer		</a:t>
            </a:r>
            <a:r>
              <a:rPr lang="en-US" dirty="0" smtClean="0"/>
              <a:t>		   $</a:t>
            </a:r>
            <a:r>
              <a:rPr lang="en-US" dirty="0"/>
              <a:t>190.00 </a:t>
            </a:r>
          </a:p>
          <a:p>
            <a:r>
              <a:rPr lang="en-US" dirty="0"/>
              <a:t>EASTERN REGIONAL DIR. GIFT		$2,550.00 </a:t>
            </a:r>
          </a:p>
          <a:p>
            <a:r>
              <a:rPr lang="en-US" dirty="0"/>
              <a:t>BUDGET ALLOCATION FOR OFFICERS		$4,500.00 </a:t>
            </a:r>
          </a:p>
          <a:p>
            <a:r>
              <a:rPr lang="en-US" dirty="0"/>
              <a:t>DONATIONS		</a:t>
            </a:r>
            <a:r>
              <a:rPr lang="en-US" dirty="0" smtClean="0"/>
              <a:t>		   $</a:t>
            </a:r>
            <a:r>
              <a:rPr lang="en-US" dirty="0"/>
              <a:t>874.00 </a:t>
            </a:r>
          </a:p>
          <a:p>
            <a:r>
              <a:rPr lang="en-US" dirty="0"/>
              <a:t>PROCEEDS		</a:t>
            </a:r>
            <a:r>
              <a:rPr lang="en-US" dirty="0" smtClean="0"/>
              <a:t>	              $</a:t>
            </a:r>
            <a:r>
              <a:rPr lang="en-US" dirty="0"/>
              <a:t>14,511.80 </a:t>
            </a:r>
          </a:p>
          <a:p>
            <a:r>
              <a:rPr lang="en-US" dirty="0"/>
              <a:t>SITE VISITS/ TRAVEL EXPENSE		</a:t>
            </a:r>
            <a:r>
              <a:rPr lang="en-US" dirty="0" smtClean="0"/>
              <a:t>	$</a:t>
            </a:r>
            <a:r>
              <a:rPr lang="en-US" dirty="0"/>
              <a:t>2,013.75 </a:t>
            </a:r>
          </a:p>
          <a:p>
            <a:r>
              <a:rPr lang="en-US" dirty="0"/>
              <a:t>				</a:t>
            </a:r>
          </a:p>
          <a:p>
            <a:r>
              <a:rPr lang="en-US" dirty="0"/>
              <a:t>					</a:t>
            </a:r>
            <a:r>
              <a:rPr lang="en-US" dirty="0" smtClean="0"/>
              <a:t> </a:t>
            </a:r>
            <a:r>
              <a:rPr lang="en-US" dirty="0"/>
              <a:t>TOTAL	 $50859.99</a:t>
            </a:r>
          </a:p>
        </p:txBody>
      </p:sp>
    </p:spTree>
    <p:extLst>
      <p:ext uri="{BB962C8B-B14F-4D97-AF65-F5344CB8AC3E}">
        <p14:creationId xmlns:p14="http://schemas.microsoft.com/office/powerpoint/2010/main" val="302695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Palatino Linotype" panose="02040502050505030304" pitchFamily="18" charset="0"/>
              </a:rPr>
              <a:t>Responsibilities of the </a:t>
            </a:r>
            <a:r>
              <a:rPr lang="en-US" b="1" dirty="0" err="1" smtClean="0">
                <a:latin typeface="Palatino Linotype" panose="02040502050505030304" pitchFamily="18" charset="0"/>
              </a:rPr>
              <a:t>tamias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latin typeface="Palatino Linotype" panose="02040502050505030304" pitchFamily="18" charset="0"/>
              </a:rPr>
              <a:t>Shall be the custodian of </a:t>
            </a:r>
            <a:r>
              <a:rPr lang="en-US" sz="2000" dirty="0" smtClean="0">
                <a:latin typeface="Palatino Linotype" panose="02040502050505030304" pitchFamily="18" charset="0"/>
              </a:rPr>
              <a:t>warrants (deposits) </a:t>
            </a:r>
            <a:r>
              <a:rPr lang="en-US" sz="2000" dirty="0">
                <a:latin typeface="Palatino Linotype" panose="02040502050505030304" pitchFamily="18" charset="0"/>
              </a:rPr>
              <a:t>received and forwarded to her by the Regional </a:t>
            </a:r>
            <a:r>
              <a:rPr lang="en-US" sz="2000" dirty="0" err="1">
                <a:latin typeface="Palatino Linotype" panose="02040502050505030304" pitchFamily="18" charset="0"/>
              </a:rPr>
              <a:t>Tamiouchos</a:t>
            </a:r>
            <a:r>
              <a:rPr lang="en-US" sz="2000" dirty="0">
                <a:latin typeface="Palatino Linotype" panose="02040502050505030304" pitchFamily="18" charset="0"/>
              </a:rPr>
              <a:t>, in accordance with which she shall:</a:t>
            </a:r>
          </a:p>
          <a:p>
            <a:pPr marL="0" lvl="1" indent="0">
              <a:buNone/>
            </a:pPr>
            <a:r>
              <a:rPr lang="en-US" sz="1800" dirty="0" smtClean="0">
                <a:latin typeface="Palatino Linotype" panose="02040502050505030304" pitchFamily="18" charset="0"/>
              </a:rPr>
              <a:t>	Receive </a:t>
            </a:r>
            <a:r>
              <a:rPr lang="en-US" sz="1800" dirty="0">
                <a:latin typeface="Palatino Linotype" panose="02040502050505030304" pitchFamily="18" charset="0"/>
              </a:rPr>
              <a:t>all monies paid to the Regional </a:t>
            </a:r>
            <a:r>
              <a:rPr lang="en-US" sz="1800" dirty="0" err="1">
                <a:latin typeface="Palatino Linotype" panose="02040502050505030304" pitchFamily="18" charset="0"/>
              </a:rPr>
              <a:t>Tamiouchos</a:t>
            </a:r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>
              <a:spcBef>
                <a:spcPts val="800"/>
              </a:spcBef>
              <a:buClrTx/>
              <a:buNone/>
            </a:pPr>
            <a:r>
              <a:rPr lang="en-US" sz="1800" dirty="0" smtClean="0">
                <a:latin typeface="Palatino Linotype" panose="02040502050505030304" pitchFamily="18" charset="0"/>
              </a:rPr>
              <a:t>		</a:t>
            </a:r>
          </a:p>
          <a:p>
            <a:pPr marL="342900" lvl="1" indent="-342900">
              <a:spcBef>
                <a:spcPts val="800"/>
              </a:spcBef>
              <a:buClrTx/>
              <a:buNone/>
            </a:pPr>
            <a:r>
              <a:rPr lang="en-US" sz="1800" dirty="0">
                <a:latin typeface="Palatino Linotype" panose="02040502050505030304" pitchFamily="18" charset="0"/>
              </a:rPr>
              <a:t>	</a:t>
            </a:r>
            <a:r>
              <a:rPr lang="en-US" sz="1800" dirty="0" smtClean="0">
                <a:latin typeface="Palatino Linotype" panose="02040502050505030304" pitchFamily="18" charset="0"/>
              </a:rPr>
              <a:t>	Keep </a:t>
            </a:r>
            <a:r>
              <a:rPr lang="en-US" sz="1800" dirty="0">
                <a:latin typeface="Palatino Linotype" panose="02040502050505030304" pitchFamily="18" charset="0"/>
              </a:rPr>
              <a:t>a record of all receipts and disbursements, in </a:t>
            </a:r>
            <a:r>
              <a:rPr lang="en-US" sz="1800" dirty="0" smtClean="0">
                <a:latin typeface="Palatino Linotype" panose="02040502050505030304" pitchFamily="18" charset="0"/>
              </a:rPr>
              <a:t>a bound  </a:t>
            </a:r>
            <a:r>
              <a:rPr lang="en-US" sz="1800" dirty="0">
                <a:latin typeface="Palatino Linotype" panose="02040502050505030304" pitchFamily="18" charset="0"/>
              </a:rPr>
              <a:t>ledger.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</p:txBody>
      </p:sp>
      <p:pic>
        <p:nvPicPr>
          <p:cNvPr id="2051" name="Picture 3" descr="C:\Users\Welcome\AppData\Local\Microsoft\Windows\Temporary Internet Files\Content.IE5\4RV8JJXY\journal_clip_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4236"/>
            <a:ext cx="4876800" cy="30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Pictures\2015-04-23 good\good 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04801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Tools used for recording :</a:t>
            </a:r>
          </a:p>
          <a:p>
            <a:r>
              <a:rPr lang="en-US" sz="2000" dirty="0" smtClean="0"/>
              <a:t>For each account , information received from the </a:t>
            </a:r>
            <a:r>
              <a:rPr lang="en-US" sz="2000" dirty="0" err="1"/>
              <a:t>T</a:t>
            </a:r>
            <a:r>
              <a:rPr lang="en-US" sz="2000" dirty="0" err="1" smtClean="0"/>
              <a:t>amiouchos</a:t>
            </a:r>
            <a:r>
              <a:rPr lang="en-US" sz="2000" dirty="0" smtClean="0"/>
              <a:t> is recorded.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04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Deposits are recorded to match with the </a:t>
            </a:r>
            <a:br>
              <a:rPr lang="en-US" dirty="0" smtClean="0"/>
            </a:br>
            <a:r>
              <a:rPr lang="en-US" dirty="0" smtClean="0"/>
              <a:t>revenue logs 	sent by the </a:t>
            </a:r>
            <a:r>
              <a:rPr lang="en-US" dirty="0" err="1" smtClean="0"/>
              <a:t>tamiochous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1" name="Picture 3" descr="C:\Users\Welcome\Pictures\2015-04-23 good\good 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73486"/>
            <a:ext cx="8229600" cy="41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1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Also a  RECORD OF ALL CHECKS WRITTEN  IS RECORDED. Vouchers are used to record the who and why checks are disbursed.</a:t>
            </a:r>
            <a:endParaRPr lang="en-US" sz="2000" dirty="0"/>
          </a:p>
        </p:txBody>
      </p:sp>
      <p:pic>
        <p:nvPicPr>
          <p:cNvPr id="3074" name="Picture 2" descr="C:\Users\Welcome\Pictures\2015-04-23 good\good 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96" y="1600200"/>
            <a:ext cx="79186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 ORDER TO GENERATE REPORTS AND TO VERIFY THE ACCURACY OF WHAT WAS RECORDED  THE EXCEL  PROGRAM is utilized. However, other programs are </a:t>
            </a:r>
            <a:r>
              <a:rPr lang="en-US" sz="1800" dirty="0" err="1" smtClean="0"/>
              <a:t>aailable</a:t>
            </a:r>
            <a:r>
              <a:rPr lang="en-US" sz="1800" dirty="0" smtClean="0"/>
              <a:t> to maintain records.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740377"/>
              </p:ext>
            </p:extLst>
          </p:nvPr>
        </p:nvGraphicFramePr>
        <p:xfrm>
          <a:off x="381001" y="1130995"/>
          <a:ext cx="8594620" cy="790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153"/>
                <a:gridCol w="750671"/>
                <a:gridCol w="571939"/>
                <a:gridCol w="571939"/>
                <a:gridCol w="571939"/>
                <a:gridCol w="571939"/>
                <a:gridCol w="571939"/>
                <a:gridCol w="571939"/>
                <a:gridCol w="571939"/>
                <a:gridCol w="571939"/>
                <a:gridCol w="571939"/>
                <a:gridCol w="679179"/>
                <a:gridCol w="679179"/>
                <a:gridCol w="705987"/>
              </a:tblGrid>
              <a:tr h="373639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National Sorority of Phi Delta Kappa, Inc. Eastern Region  2014 - 2015 Financial Record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Times New Roman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Deposits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Conferece Account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22636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Date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Check #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Name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Description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Amount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July2nd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1006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 Anthropos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Payment for luncheon at 2014 ER Conference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$468.00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$468.00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1007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 Anthropos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Payment for breakfast at 2014 ER Conference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$651.00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$651.00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1535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Epsilon Chi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Audio visual Charge at 2014 ER Conference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1405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Epsilon Alpha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Audio visual Charge at 2014 ER Conference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5565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$1,209.00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556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July 2nd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8393942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Marriott Int'l. hdqtrs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Refund from 2014 Youth Conference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$3,563.62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$3,563.62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Zeta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additional room fee 2014 youth conference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$245.00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$245.00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5565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$3,808.62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22636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July 11th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3275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Eta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Eastern Region Retreat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$315.00 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$315.00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1506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Zeta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Eastern Region Retreat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$105.00 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$105.00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1352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Rho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Eastern Region Retreat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$945.00 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$945.00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6811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Gamma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Eastern Region Retreat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$735.00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$735.00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3316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Alpha Chi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Eastern Region Retreat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$315.00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$315.00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1586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Beta Omicron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Eastern Region Retreat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$315.00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$315.00 </a:t>
                      </a:r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  <a:tr h="5565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$2,730.00 </a:t>
                      </a:r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7879" marR="7879" marT="787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16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SIDE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64214"/>
              </p:ext>
            </p:extLst>
          </p:nvPr>
        </p:nvGraphicFramePr>
        <p:xfrm>
          <a:off x="609601" y="1092539"/>
          <a:ext cx="8077205" cy="5635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975"/>
                <a:gridCol w="1524903"/>
                <a:gridCol w="1651975"/>
                <a:gridCol w="1651975"/>
                <a:gridCol w="1596377"/>
              </a:tblGrid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discrep.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429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2014 Youth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ER Retreat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4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ER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conf</a:t>
                      </a:r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 Chg.</a:t>
                      </a:r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Conference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Registration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 &amp; B</a:t>
                      </a:r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$468.00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$651.00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$45.00 </a:t>
                      </a:r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$45.00 </a:t>
                      </a:r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$3,563.62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$245.00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$315.00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$105.00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$945.00 </a:t>
                      </a:r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$735.00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$315.00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$315.00 </a:t>
                      </a:r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$840.00 </a:t>
                      </a:r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$1,365.00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$105.00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$210.00 </a:t>
                      </a:r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  <a:tr h="223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D1B1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176954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spreadsheet  describes; the reason  why  particular funds were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ollected or disbursed.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892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RECOnciliation</a:t>
            </a:r>
            <a:r>
              <a:rPr lang="en-US" dirty="0" smtClean="0"/>
              <a:t> of Bank 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387" r="12033" b="-387"/>
          <a:stretch/>
        </p:blipFill>
        <p:spPr>
          <a:xfrm rot="5400000">
            <a:off x="1241871" y="967930"/>
            <a:ext cx="6050658" cy="5791200"/>
          </a:xfrm>
        </p:spPr>
      </p:pic>
    </p:spTree>
    <p:extLst>
      <p:ext uri="{BB962C8B-B14F-4D97-AF65-F5344CB8AC3E}">
        <p14:creationId xmlns:p14="http://schemas.microsoft.com/office/powerpoint/2010/main" val="106007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Final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7114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Complete the Pro Forma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Provide documentation to Accountant for Audit and to prepare 990 Tax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Generate the report to submit to the Eastern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If you have more than one  account,  the amounts from those account s are combined to  create the 990 for your group.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482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456</Words>
  <Application>Microsoft Office PowerPoint</Application>
  <PresentationFormat>On-screen Show (4:3)</PresentationFormat>
  <Paragraphs>207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Antique Olive Compact</vt:lpstr>
      <vt:lpstr>Arial</vt:lpstr>
      <vt:lpstr>Calibri</vt:lpstr>
      <vt:lpstr>Palatino Linotype</vt:lpstr>
      <vt:lpstr>Times New Roman</vt:lpstr>
      <vt:lpstr>Office Theme</vt:lpstr>
      <vt:lpstr>Eastern Region Tamias</vt:lpstr>
      <vt:lpstr>Responsibilities of the tamias</vt:lpstr>
      <vt:lpstr>PowerPoint Presentation</vt:lpstr>
      <vt:lpstr>Deposits are recorded to match with the  revenue logs  sent by the tamiochous. </vt:lpstr>
      <vt:lpstr>Also a  RECORD OF ALL CHECKS WRITTEN  IS RECORDED. Vouchers are used to record the who and why checks are disbursed.</vt:lpstr>
      <vt:lpstr>IN ORDER TO GENERATE REPORTS AND TO VERIFY THE ACCURACY OF WHAT WAS RECORDED  THE EXCEL  PROGRAM is utilized. However, other programs are aailable to maintain records.</vt:lpstr>
      <vt:lpstr>SPREADSHEET SIDE</vt:lpstr>
      <vt:lpstr>RECOnciliation of Bank Statements</vt:lpstr>
      <vt:lpstr>Compile Final Report</vt:lpstr>
      <vt:lpstr>PowerPoint Presentation</vt:lpstr>
      <vt:lpstr>REPRESENTED BY   EXCESS OF CASH RECEIPTS OVER disbursements:   Balance-Beginning 7/1/2014     $ 20296.61     Date   Excess of Cash receipts over disbursements For the period 7/1/2014  to  6/30/2015             $32081.16   Balance-Ending          6/30/2015        $ 52314.62     Date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Region Tamias</dc:title>
  <dc:creator>Welcome</dc:creator>
  <cp:lastModifiedBy>Tiffany Ladson-Lang</cp:lastModifiedBy>
  <cp:revision>17</cp:revision>
  <dcterms:created xsi:type="dcterms:W3CDTF">2015-04-16T21:02:04Z</dcterms:created>
  <dcterms:modified xsi:type="dcterms:W3CDTF">2016-04-22T13:42:01Z</dcterms:modified>
</cp:coreProperties>
</file>